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Playfair Display"/>
      <p:regular r:id="rId21"/>
      <p:bold r:id="rId22"/>
      <p:italic r:id="rId23"/>
      <p:boldItalic r:id="rId24"/>
    </p:embeddedFont>
    <p:embeddedFont>
      <p:font typeface="Lat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layfairDisplay-bold.fntdata"/><Relationship Id="rId21" Type="http://schemas.openxmlformats.org/officeDocument/2006/relationships/font" Target="fonts/PlayfairDisplay-regular.fntdata"/><Relationship Id="rId24" Type="http://schemas.openxmlformats.org/officeDocument/2006/relationships/font" Target="fonts/PlayfairDisplay-boldItalic.fntdata"/><Relationship Id="rId23" Type="http://schemas.openxmlformats.org/officeDocument/2006/relationships/font" Target="fonts/PlayfairDisplay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2879c973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2879c973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2879c9731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2879c9731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2879c9731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2879c973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2879c9731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2879c9731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2879c9731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2879c9731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21b4c5b3e_17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21b4c5b3e_17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2879c97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2879c97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2879c9731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2879c9731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2879c973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2879c973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52879c9731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52879c973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2879c9731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52879c973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2879c973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52879c973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2879c973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2879c973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2879c9731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2879c9731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lue-gold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en.wikipedia.org/wiki/Julia_Abigail_Fletcher_Carney" TargetMode="External"/><Relationship Id="rId4" Type="http://schemas.openxmlformats.org/officeDocument/2006/relationships/hyperlink" Target="https://en.wikipedia.org/wiki/Boston" TargetMode="External"/><Relationship Id="rId5" Type="http://schemas.openxmlformats.org/officeDocument/2006/relationships/hyperlink" Target="https://en.wikipedia.org/wiki/Massachusetts" TargetMode="External"/><Relationship Id="rId6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en.wikipedia.org/wiki/Julia_Abigail_Fletcher_Carney" TargetMode="External"/><Relationship Id="rId4" Type="http://schemas.openxmlformats.org/officeDocument/2006/relationships/hyperlink" Target="https://en.wikipedia.org/wiki/Boston" TargetMode="External"/><Relationship Id="rId5" Type="http://schemas.openxmlformats.org/officeDocument/2006/relationships/hyperlink" Target="https://en.wikipedia.org/wiki/Massachusetts" TargetMode="External"/><Relationship Id="rId6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20.jpg"/><Relationship Id="rId5" Type="http://schemas.openxmlformats.org/officeDocument/2006/relationships/image" Target="../media/image4.jpg"/><Relationship Id="rId6" Type="http://schemas.openxmlformats.org/officeDocument/2006/relationships/image" Target="../media/image6.jpg"/><Relationship Id="rId7" Type="http://schemas.openxmlformats.org/officeDocument/2006/relationships/image" Target="../media/image17.jpg"/><Relationship Id="rId8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8.jpg"/><Relationship Id="rId5" Type="http://schemas.openxmlformats.org/officeDocument/2006/relationships/image" Target="../media/image16.jpg"/><Relationship Id="rId6" Type="http://schemas.openxmlformats.org/officeDocument/2006/relationships/image" Target="../media/image18.jpg"/><Relationship Id="rId7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Little Things </a:t>
            </a:r>
            <a:r>
              <a:rPr lang="en" sz="1800">
                <a:solidFill>
                  <a:schemeClr val="dk2"/>
                </a:solidFill>
              </a:rPr>
              <a:t>Dr. Lokhandwala- Consultant Endocrinologist</a:t>
            </a:r>
            <a:endParaRPr/>
          </a:p>
        </p:txBody>
      </p:sp>
      <p:sp>
        <p:nvSpPr>
          <p:cNvPr id="69" name="Google Shape;69;p13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3525" y="1074638"/>
            <a:ext cx="6716974" cy="383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title"/>
          </p:nvPr>
        </p:nvSpPr>
        <p:spPr>
          <a:xfrm>
            <a:off x="311700" y="445025"/>
            <a:ext cx="8520600" cy="13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Physical activity- a wonder drug, its free, and its useful even in small doses</a:t>
            </a:r>
            <a:endParaRPr sz="3000"/>
          </a:p>
        </p:txBody>
      </p:sp>
      <p:sp>
        <p:nvSpPr>
          <p:cNvPr id="138" name="Google Shape;138;p22"/>
          <p:cNvSpPr txBox="1"/>
          <p:nvPr>
            <p:ph idx="1" type="body"/>
          </p:nvPr>
        </p:nvSpPr>
        <p:spPr>
          <a:xfrm>
            <a:off x="311700" y="16577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guidelines: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75-150 minutes of exercise a week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2 days of strength training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Small doses work-at least 30 mins of brisk activity daily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Consistency is the key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Increases length of life, decreases obesity, diabetes, HTN, Hyperlipidemia, dementia, cancer, anxiety, depression, fracture risk…..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Exercise dependant Glucose Uptake</a:t>
            </a:r>
            <a:endParaRPr/>
          </a:p>
        </p:txBody>
      </p:sp>
      <p:sp>
        <p:nvSpPr>
          <p:cNvPr id="144" name="Google Shape;144;p23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muscle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Fiber, Glut 4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Receptors take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Up the glucose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From the blood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When it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contracts!</a:t>
            </a:r>
            <a:endParaRPr/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4287" y="1043450"/>
            <a:ext cx="5155425" cy="389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Muscle atrophy with aging- dont use it, lose it….</a:t>
            </a:r>
            <a:endParaRPr/>
          </a:p>
        </p:txBody>
      </p:sp>
      <p:sp>
        <p:nvSpPr>
          <p:cNvPr id="151" name="Google Shape;151;p2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9938" y="1109575"/>
            <a:ext cx="4804125" cy="376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 your muscle fibers !</a:t>
            </a:r>
            <a:endParaRPr/>
          </a:p>
        </p:txBody>
      </p:sp>
      <p:sp>
        <p:nvSpPr>
          <p:cNvPr id="158" name="Google Shape;158;p25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 are much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Better than a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Fat cell!</a:t>
            </a:r>
            <a:endParaRPr/>
          </a:p>
        </p:txBody>
      </p:sp>
      <p:pic>
        <p:nvPicPr>
          <p:cNvPr id="159" name="Google Shape;1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1987" y="919125"/>
            <a:ext cx="4220026" cy="393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Because glucose gets used up!</a:t>
            </a:r>
            <a:endParaRPr/>
          </a:p>
        </p:txBody>
      </p:sp>
      <p:sp>
        <p:nvSpPr>
          <p:cNvPr id="165" name="Google Shape;165;p26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4412" y="1186300"/>
            <a:ext cx="5855174" cy="361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222222"/>
                </a:solidFill>
              </a:rPr>
              <a:t>"</a:t>
            </a:r>
            <a:r>
              <a:rPr b="1" lang="en" sz="1800">
                <a:solidFill>
                  <a:srgbClr val="222222"/>
                </a:solidFill>
              </a:rPr>
              <a:t>Little Things</a:t>
            </a:r>
            <a:r>
              <a:rPr lang="en" sz="1800">
                <a:solidFill>
                  <a:srgbClr val="222222"/>
                </a:solidFill>
              </a:rPr>
              <a:t>" is a 19th-century poem by </a:t>
            </a:r>
            <a:r>
              <a:rPr lang="en" sz="1800" u="sng">
                <a:solidFill>
                  <a:srgbClr val="0B008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Julia Abigail Fletcher Carney</a:t>
            </a:r>
            <a:r>
              <a:rPr lang="en" sz="1800">
                <a:solidFill>
                  <a:srgbClr val="222222"/>
                </a:solidFill>
              </a:rPr>
              <a:t>, written in </a:t>
            </a:r>
            <a:r>
              <a:rPr lang="en" sz="1800" u="sng">
                <a:solidFill>
                  <a:srgbClr val="0B0080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Boston</a:t>
            </a:r>
            <a:r>
              <a:rPr lang="en" sz="1800">
                <a:solidFill>
                  <a:srgbClr val="222222"/>
                </a:solidFill>
              </a:rPr>
              <a:t>, </a:t>
            </a:r>
            <a:r>
              <a:rPr lang="en" sz="1800" u="sng">
                <a:solidFill>
                  <a:srgbClr val="0B008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Massachusetts</a:t>
            </a:r>
            <a:r>
              <a:rPr lang="en" sz="1800">
                <a:solidFill>
                  <a:srgbClr val="222222"/>
                </a:solidFill>
              </a:rPr>
              <a:t>.</a:t>
            </a:r>
            <a:endParaRPr sz="18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222222"/>
              </a:solidFill>
            </a:endParaRPr>
          </a:p>
        </p:txBody>
      </p:sp>
      <p:sp>
        <p:nvSpPr>
          <p:cNvPr id="172" name="Google Shape;172;p27"/>
          <p:cNvSpPr txBox="1"/>
          <p:nvPr>
            <p:ph idx="1" type="body"/>
          </p:nvPr>
        </p:nvSpPr>
        <p:spPr>
          <a:xfrm>
            <a:off x="311700" y="9963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Little drops of water,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Little grains of sand,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Make the mighty ocean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And the pleasant land.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Thus the little minutes,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Humble though they be,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Make the mighty ages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Of eternity.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0050" y="1227013"/>
            <a:ext cx="5243976" cy="287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222222"/>
                </a:solidFill>
              </a:rPr>
              <a:t>"</a:t>
            </a:r>
            <a:r>
              <a:rPr b="1" lang="en" sz="1800">
                <a:solidFill>
                  <a:srgbClr val="222222"/>
                </a:solidFill>
              </a:rPr>
              <a:t>Little Things</a:t>
            </a:r>
            <a:r>
              <a:rPr lang="en" sz="1800">
                <a:solidFill>
                  <a:srgbClr val="222222"/>
                </a:solidFill>
              </a:rPr>
              <a:t>" is a 19th-century poem by </a:t>
            </a:r>
            <a:r>
              <a:rPr lang="en" sz="1800" u="sng">
                <a:solidFill>
                  <a:srgbClr val="0B008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Julia Abigail Fletcher Carney</a:t>
            </a:r>
            <a:r>
              <a:rPr lang="en" sz="1800">
                <a:solidFill>
                  <a:srgbClr val="222222"/>
                </a:solidFill>
              </a:rPr>
              <a:t>, written in </a:t>
            </a:r>
            <a:r>
              <a:rPr lang="en" sz="1800" u="sng">
                <a:solidFill>
                  <a:srgbClr val="0B0080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Boston</a:t>
            </a:r>
            <a:r>
              <a:rPr lang="en" sz="1800">
                <a:solidFill>
                  <a:srgbClr val="222222"/>
                </a:solidFill>
              </a:rPr>
              <a:t>, </a:t>
            </a:r>
            <a:r>
              <a:rPr lang="en" sz="1800" u="sng">
                <a:solidFill>
                  <a:srgbClr val="0B008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Massachusetts</a:t>
            </a:r>
            <a:r>
              <a:rPr lang="en" sz="1800">
                <a:solidFill>
                  <a:srgbClr val="222222"/>
                </a:solidFill>
              </a:rPr>
              <a:t>.</a:t>
            </a:r>
            <a:endParaRPr sz="18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222222"/>
              </a:solidFill>
            </a:endParaRPr>
          </a:p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>
            <a:off x="311700" y="9963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Little drops of water,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Little grains of sand,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Make the mighty ocean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And the pleasant land.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Thus the little minutes,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Humble though they be,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Make the mighty ages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Of eternity.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0050" y="1227013"/>
            <a:ext cx="5243976" cy="287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type="title"/>
          </p:nvPr>
        </p:nvSpPr>
        <p:spPr>
          <a:xfrm>
            <a:off x="311700" y="372725"/>
            <a:ext cx="8520600" cy="33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changes can make a </a:t>
            </a:r>
            <a:endParaRPr sz="9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BIG</a:t>
            </a:r>
            <a:r>
              <a:rPr lang="en" sz="9600"/>
              <a:t> DIFFERENCE</a:t>
            </a:r>
            <a:endParaRPr sz="9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Plate diet</a:t>
            </a:r>
            <a:endParaRPr/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525" y="500063"/>
            <a:ext cx="4552950" cy="414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Carbohydrates everywhere !</a:t>
            </a:r>
            <a:endParaRPr/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-119625" y="11278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6675" y="1127850"/>
            <a:ext cx="3117826" cy="252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50" y="1127850"/>
            <a:ext cx="3431696" cy="2287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0100" y="3139375"/>
            <a:ext cx="2744400" cy="18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3125326" y="1127850"/>
            <a:ext cx="2744399" cy="1859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09250" y="2986950"/>
            <a:ext cx="2680850" cy="197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550" y="3342149"/>
            <a:ext cx="3598750" cy="169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Carbohydrates can turn into a fat cell</a:t>
            </a:r>
            <a:endParaRPr/>
          </a:p>
        </p:txBody>
      </p:sp>
      <p:sp>
        <p:nvSpPr>
          <p:cNvPr id="107" name="Google Shape;107;p18"/>
          <p:cNvSpPr txBox="1"/>
          <p:nvPr>
            <p:ph idx="1" type="body"/>
          </p:nvPr>
        </p:nvSpPr>
        <p:spPr>
          <a:xfrm>
            <a:off x="1515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 many carbohydrates, stimulate insulin.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Insulin shifts glucose out of blood stream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and into a fat cell.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Fat cells store excess calories.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If you don’t use the calories it gets stored.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Fat cells make harmful chemical mediators,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Increasing inflammation and insulin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resistance.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2900" y="1047750"/>
            <a:ext cx="3721700" cy="338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eat your veggies ( and fruits ) !</a:t>
            </a:r>
            <a:endParaRPr/>
          </a:p>
        </p:txBody>
      </p:sp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8775" y="2773881"/>
            <a:ext cx="3810000" cy="214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945" y="2447900"/>
            <a:ext cx="3710830" cy="247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275725"/>
            <a:ext cx="3043876" cy="155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4600" y="1213096"/>
            <a:ext cx="3710828" cy="1554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60475" y="1213100"/>
            <a:ext cx="3043876" cy="228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Glycemic load</a:t>
            </a:r>
            <a:endParaRPr/>
          </a:p>
        </p:txBody>
      </p:sp>
      <p:sp>
        <p:nvSpPr>
          <p:cNvPr id="125" name="Google Shape;125;p20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225" y="1121825"/>
            <a:ext cx="6821550" cy="37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things… small changes…. accumulate</a:t>
            </a:r>
            <a:endParaRPr/>
          </a:p>
        </p:txBody>
      </p:sp>
      <p:sp>
        <p:nvSpPr>
          <p:cNvPr id="132" name="Google Shape;132;p2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 sz="3000"/>
              <a:t>Take account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 sz="3000"/>
              <a:t>Identify 1 or 2 things you need to lose in your diet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 sz="3000"/>
              <a:t>Replace it with something better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 sz="3000"/>
              <a:t>Small, consistent steps to a plate diet</a:t>
            </a:r>
            <a:endParaRPr sz="3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